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B5078-E5F8-46B4-98DA-E578146E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CBE6EC-1C8E-4A53-BB1A-0EAF8E44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F3C0-0677-494A-BDEE-0186CDB64F22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497B88-4BCD-4664-8C94-E6DD46E2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271926-A944-461E-8625-E1C230D8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C22C-6A16-4183-8070-9F7EEA33A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4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981469-3F19-4A27-A036-9A1F72F0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E78E5-8E56-417F-A76B-2A16A5774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B1CE5-0429-47F6-B6AC-87EE87BB4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F3C0-0677-494A-BDEE-0186CDB64F22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7CADFF-593B-42A4-A77C-184A70BA7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D07CB-00C4-4CD4-BF20-0D5773C5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C22C-6A16-4183-8070-9F7EEA33A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226970-4968-4793-A59D-630C155F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nl-NL" sz="8000" b="1">
                <a:solidFill>
                  <a:srgbClr val="F2F2F2"/>
                </a:solidFill>
                <a:latin typeface="Century Gothic" pitchFamily="34"/>
                <a:cs typeface="Aharoni" pitchFamily="2"/>
              </a:rPr>
              <a:t>Welkom bij Siza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0B0B8A-7E53-42E5-9DA1-422CDEB466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EC938A-AC5F-4321-A449-2F786BF4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4000" b="1">
                <a:solidFill>
                  <a:srgbClr val="F2F2F2"/>
                </a:solidFill>
                <a:latin typeface="Century Gothic" pitchFamily="34"/>
              </a:rPr>
              <a:t>Siza: </a:t>
            </a:r>
            <a:r>
              <a:rPr lang="nl-NL" sz="3600" b="1">
                <a:solidFill>
                  <a:srgbClr val="F2F2F2"/>
                </a:solidFill>
                <a:latin typeface="Century Gothic" pitchFamily="34"/>
              </a:rPr>
              <a:t>150 locaties van Winterswijk – Tilburg - Epe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2A7BC6-85E6-435F-8176-D61CE0D91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40228F-707D-4CD3-943B-0AA7714F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85000"/>
              </a:lnSpc>
            </a:pPr>
            <a:r>
              <a:rPr lang="en-US" sz="3200" b="1">
                <a:latin typeface="Century Gothic" pitchFamily="34"/>
                <a:cs typeface="Aharoni" pitchFamily="2"/>
              </a:rPr>
              <a:t>BIJ SIZA WONEN: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A1ED40-7C85-4880-9DED-E8AE79B8C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ACF605-29CD-43E6-8B09-2385479F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BAD1B0-E687-4888-95A4-815F316F8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BEED45-50B4-42B8-981B-780F27AA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3600" b="1">
                <a:latin typeface="Century Gothic" pitchFamily="34"/>
                <a:cs typeface="Aharoni" pitchFamily="2"/>
              </a:rPr>
              <a:t>Leertraject bij Siza</a:t>
            </a:r>
            <a:br>
              <a:rPr lang="nl-NL" sz="1800" b="1">
                <a:latin typeface="Aharoni" pitchFamily="2"/>
                <a:cs typeface="Aharoni" pitchFamily="2"/>
              </a:rPr>
            </a:br>
            <a:r>
              <a:rPr lang="nl-NL" sz="2400"/>
              <a:t>* Persoonlijk Begeleider (MZ</a:t>
            </a:r>
            <a:br>
              <a:rPr lang="nl-NL" sz="2400"/>
            </a:br>
            <a:r>
              <a:rPr lang="nl-NL" sz="2400"/>
              <a:t>* Duur: tussen de 2 en 3,5 jaar</a:t>
            </a:r>
            <a:br>
              <a:rPr lang="nl-NL" sz="2400"/>
            </a:br>
            <a:r>
              <a:rPr lang="nl-NL" sz="2400"/>
              <a:t>* Breed opleiden: ieder leerjaar een nieuwe leer-werkplek</a:t>
            </a:r>
            <a:br>
              <a:rPr lang="nl-NL" sz="2400"/>
            </a:br>
            <a:r>
              <a:rPr lang="nl-NL" sz="3600" b="1">
                <a:latin typeface="Century Gothic" pitchFamily="34"/>
                <a:cs typeface="Aharoni" pitchFamily="2"/>
              </a:rPr>
              <a:t>Contract</a:t>
            </a:r>
            <a:br>
              <a:rPr lang="nl-NL" sz="2400"/>
            </a:br>
            <a:r>
              <a:rPr lang="nl-NL" sz="2400"/>
              <a:t>* 28 uur :  waarvan 4 uur betaald     naar school en 24 werken op locatie</a:t>
            </a:r>
            <a:br>
              <a:rPr lang="nl-NL" sz="2400"/>
            </a:br>
            <a:r>
              <a:rPr lang="nl-NL" sz="2400"/>
              <a:t>* Contract voor de duur van de opleiding</a:t>
            </a:r>
            <a:br>
              <a:rPr lang="nl-NL" sz="2400"/>
            </a:br>
            <a:r>
              <a:rPr lang="nl-NL" sz="2400"/>
              <a:t>* Siza betaald opleiding en boeken</a:t>
            </a:r>
            <a:br>
              <a:rPr lang="nl-NL" sz="2400"/>
            </a:br>
            <a:r>
              <a:rPr lang="nl-NL" sz="2400"/>
              <a:t>* Bij vroegtijdig verlaten van de opleiding (om welke reden dan ook) geen terugbetaling van kosten door leerling-werknemer</a:t>
            </a:r>
            <a:br>
              <a:rPr lang="nl-NL" sz="2400"/>
            </a:br>
            <a:r>
              <a:rPr lang="nl-NL" sz="2400"/>
              <a:t>* Baangarantie bij diplomering</a:t>
            </a:r>
            <a:br>
              <a:rPr lang="nl-NL" sz="2400"/>
            </a:br>
            <a:br>
              <a:rPr lang="nl-NL" sz="2400"/>
            </a:br>
            <a:br>
              <a:rPr lang="nl-NL"/>
            </a:br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075315-3701-41AD-B789-F7BBCEAE0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658441-E96E-4679-AD33-58E1A887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3600" b="1">
                <a:latin typeface="Century Gothic" pitchFamily="34"/>
                <a:cs typeface="Aharoni" pitchFamily="2"/>
              </a:rPr>
              <a:t>Leren in de praktijk: </a:t>
            </a:r>
            <a:br>
              <a:rPr lang="nl-NL" sz="4000" b="1">
                <a:latin typeface="Aharoni" pitchFamily="2"/>
                <a:cs typeface="Aharoni" pitchFamily="2"/>
              </a:rPr>
            </a:br>
            <a:r>
              <a:rPr lang="nl-NL" sz="2800" b="1">
                <a:latin typeface="Century Gothic" pitchFamily="34"/>
                <a:cs typeface="Arial" pitchFamily="34"/>
              </a:rPr>
              <a:t>Wat ga je doen? Een paar </a:t>
            </a:r>
            <a:r>
              <a:rPr lang="nl-NL" sz="2800" b="1">
                <a:solidFill>
                  <a:srgbClr val="D9D9D9"/>
                </a:solidFill>
                <a:latin typeface="Century Gothic" pitchFamily="34"/>
                <a:cs typeface="Arial" pitchFamily="34"/>
              </a:rPr>
              <a:t>voorbeelden:</a:t>
            </a:r>
            <a:br>
              <a:rPr lang="nl-NL" sz="2800">
                <a:solidFill>
                  <a:srgbClr val="D9D9D9"/>
                </a:solidFill>
                <a:latin typeface="Arial" pitchFamily="34"/>
                <a:cs typeface="Arial" pitchFamily="34"/>
              </a:rPr>
            </a:br>
            <a:br>
              <a:rPr lang="nl-NL" sz="28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ONREGELMATIGE DIENSTEN WERKEN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OOK IN WEEKENDEN EN OP FEESTDAGEN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BEGELEIDEN VAN CIËNTEN BIJ ALLE VOORKOMENDE VRAGEN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VERZORGEN VAN CLIËNTEN BIJ WAT ZE ZELF NIET (MEER) KUNNEN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BEGELEIDEN VAN MAALTIJDEN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BEGELEIDEN VAN HET VOEREN VAN EEN EIGEN HUISHOUDING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BEGELEIDEN VAN SOCIALE INTERACTIES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OMGAAN MET ONVERMOGEN VAN CLIËNTEN (SOMS MET AGRESSIE)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BIEDEN VAN STRUCTUUR EN OVERZICHT</a:t>
            </a:r>
            <a:b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</a:br>
            <a:r>
              <a:rPr lang="nl-NL" sz="2000">
                <a:solidFill>
                  <a:srgbClr val="D9D9D9"/>
                </a:solidFill>
                <a:latin typeface="Century Gothic" pitchFamily="34"/>
                <a:cs typeface="Arial" pitchFamily="34"/>
              </a:rPr>
              <a:t>* VEILIGHEID BIEDEN</a:t>
            </a:r>
            <a:br>
              <a:rPr lang="nl-NL" sz="4000" b="1">
                <a:latin typeface="Aharoni" pitchFamily="2"/>
                <a:cs typeface="Aharoni" pitchFamily="2"/>
              </a:rPr>
            </a:br>
            <a:br>
              <a:rPr lang="nl-NL" sz="4400"/>
            </a:br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BAF911-AF4A-46B8-9F4E-7F71BCE3F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16EFAA-E398-4FE1-A621-9548FD8C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85000"/>
              </a:lnSpc>
            </a:pPr>
            <a:r>
              <a:rPr lang="en-US" sz="3600" b="1">
                <a:latin typeface="Century Gothic" pitchFamily="34"/>
                <a:cs typeface="Aharoni" pitchFamily="2"/>
              </a:rPr>
              <a:t>En ook nog: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2EB863-52D4-4C7E-9004-471D1E1A0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8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26B97A-8CA3-4183-A83C-1DF34CCF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642635-E5A0-4A84-AD28-0B7BB07A1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FD1C8C-C079-488F-97E4-E5251CCC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3200">
                <a:latin typeface="Century Gothic" pitchFamily="34"/>
                <a:cs typeface="Aharoni" pitchFamily="2"/>
              </a:rPr>
              <a:t>Nieuwsgierig of zelfs enthousiast geworden?</a:t>
            </a:r>
            <a:br>
              <a:rPr lang="nl-NL" sz="3200">
                <a:latin typeface="Century Gothic" pitchFamily="34"/>
                <a:cs typeface="Aharoni" pitchFamily="2"/>
              </a:rPr>
            </a:br>
            <a:r>
              <a:rPr lang="nl-NL" sz="3200">
                <a:latin typeface="Century Gothic" pitchFamily="34"/>
                <a:cs typeface="Aharoni" pitchFamily="2"/>
              </a:rPr>
              <a:t>Solliciteer dan snel en dan gaan we elkaar wellicht ontmoeten!</a:t>
            </a:r>
            <a:br>
              <a:rPr lang="nl-NL" sz="3200">
                <a:latin typeface="Century Gothic" pitchFamily="34"/>
                <a:cs typeface="Aharoni" pitchFamily="2"/>
              </a:rPr>
            </a:br>
            <a:r>
              <a:rPr lang="nl-NL" sz="3200">
                <a:latin typeface="Century Gothic" pitchFamily="34"/>
                <a:cs typeface="Aharoni" pitchFamily="2"/>
              </a:rPr>
              <a:t>Als je nog vragen hebt kijk dan ook nog even bij de FAQ.</a:t>
            </a:r>
            <a:br>
              <a:rPr lang="nl-NL" sz="3200">
                <a:latin typeface="Century Gothic" pitchFamily="34"/>
                <a:cs typeface="Aharoni" pitchFamily="2"/>
              </a:rPr>
            </a:br>
            <a:r>
              <a:rPr lang="nl-NL" sz="3200">
                <a:latin typeface="Century Gothic" pitchFamily="34"/>
                <a:cs typeface="Aharoni" pitchFamily="2"/>
              </a:rPr>
              <a:t>			Tot ziens!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AD6B83-26CF-4E73-998A-B9184B08F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46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Breedbeeld</PresentationFormat>
  <Paragraphs>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Century Gothic</vt:lpstr>
      <vt:lpstr>Kantoorthema</vt:lpstr>
      <vt:lpstr>Welkom bij Siza</vt:lpstr>
      <vt:lpstr>Siza: 150 locaties van Winterswijk – Tilburg - Epe</vt:lpstr>
      <vt:lpstr>BIJ SIZA WONEN:</vt:lpstr>
      <vt:lpstr>PowerPoint-presentatie</vt:lpstr>
      <vt:lpstr>Leertraject bij Siza * Persoonlijk Begeleider (MZ * Duur: tussen de 2 en 3,5 jaar * Breed opleiden: ieder leerjaar een nieuwe leer-werkplek Contract * 28 uur :  waarvan 4 uur betaald     naar school en 24 werken op locatie * Contract voor de duur van de opleiding * Siza betaald opleiding en boeken * Bij vroegtijdig verlaten van de opleiding (om welke reden dan ook) geen terugbetaling van kosten door leerling-werknemer * Baangarantie bij diplomering   </vt:lpstr>
      <vt:lpstr>Leren in de praktijk:  Wat ga je doen? Een paar voorbeelden:  * ONREGELMATIGE DIENSTEN WERKEN * OOK IN WEEKENDEN EN OP FEESTDAGEN * BEGELEIDEN VAN CIËNTEN BIJ ALLE VOORKOMENDE VRAGEN * VERZORGEN VAN CLIËNTEN BIJ WAT ZE ZELF NIET (MEER) KUNNEN * BEGELEIDEN VAN MAALTIJDEN * BEGELEIDEN VAN HET VOEREN VAN EEN EIGEN HUISHOUDING * BEGELEIDEN VAN SOCIALE INTERACTIES * OMGAAN MET ONVERMOGEN VAN CLIËNTEN (SOMS MET AGRESSIE) * BIEDEN VAN STRUCTUUR EN OVERZICHT * VEILIGHEID BIEDEN  </vt:lpstr>
      <vt:lpstr>En ook nog:</vt:lpstr>
      <vt:lpstr>PowerPoint-presentatie</vt:lpstr>
      <vt:lpstr>Nieuwsgierig of zelfs enthousiast geworden? Solliciteer dan snel en dan gaan we elkaar wellicht ontmoeten! Als je nog vragen hebt kijk dan ook nog even bij de FAQ.    Tot ziens!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Siza</dc:title>
  <dc:creator>Karin Volkers</dc:creator>
  <cp:lastModifiedBy>Karin Volkers</cp:lastModifiedBy>
  <cp:revision>1</cp:revision>
  <dcterms:created xsi:type="dcterms:W3CDTF">2021-10-12T10:51:34Z</dcterms:created>
  <dcterms:modified xsi:type="dcterms:W3CDTF">2021-10-12T10:51:34Z</dcterms:modified>
</cp:coreProperties>
</file>